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sldIdLst>
    <p:sldId id="1243" r:id="rId2"/>
    <p:sldId id="1275" r:id="rId3"/>
    <p:sldId id="1258" r:id="rId4"/>
    <p:sldId id="1260" r:id="rId5"/>
    <p:sldId id="1266" r:id="rId6"/>
    <p:sldId id="1261" r:id="rId7"/>
    <p:sldId id="1262" r:id="rId8"/>
    <p:sldId id="1263" r:id="rId9"/>
    <p:sldId id="1264" r:id="rId10"/>
    <p:sldId id="1265" r:id="rId11"/>
    <p:sldId id="1241" r:id="rId12"/>
    <p:sldId id="1268" r:id="rId13"/>
    <p:sldId id="1269" r:id="rId14"/>
    <p:sldId id="1270" r:id="rId15"/>
    <p:sldId id="1272" r:id="rId16"/>
    <p:sldId id="1271" r:id="rId17"/>
    <p:sldId id="1273" r:id="rId18"/>
    <p:sldId id="1244" r:id="rId19"/>
    <p:sldId id="1259" r:id="rId20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0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UMBC and Dr. Katherine Gibson 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CMSC 426</a:t>
            </a:r>
            <a:br>
              <a:rPr lang="en-US" dirty="0" smtClean="0"/>
            </a:br>
            <a:r>
              <a:rPr lang="en-US" dirty="0" smtClean="0"/>
              <a:t>Principles of Computer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allowed to use Google, Stack Overflow, etc.</a:t>
            </a:r>
          </a:p>
          <a:p>
            <a:pPr lvl="1"/>
            <a:r>
              <a:rPr lang="en-US" dirty="0" smtClean="0"/>
              <a:t>Provided it does </a:t>
            </a:r>
            <a:r>
              <a:rPr lang="en-US" b="1" i="1" u="sng" dirty="0" smtClean="0"/>
              <a:t>not</a:t>
            </a:r>
            <a:r>
              <a:rPr lang="en-US" dirty="0" smtClean="0"/>
              <a:t> comprise a significant portion of your submission</a:t>
            </a:r>
          </a:p>
          <a:p>
            <a:endParaRPr lang="en-US" dirty="0"/>
          </a:p>
          <a:p>
            <a:r>
              <a:rPr lang="en-US" dirty="0" smtClean="0"/>
              <a:t>If you use resources (outside of the course slides/book), </a:t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b="1" i="1" u="sng" dirty="0" smtClean="0"/>
              <a:t>must</a:t>
            </a:r>
            <a:r>
              <a:rPr lang="en-US" dirty="0"/>
              <a:t> </a:t>
            </a:r>
            <a:r>
              <a:rPr lang="en-US" dirty="0" smtClean="0"/>
              <a:t>cite their use:</a:t>
            </a:r>
          </a:p>
          <a:p>
            <a:pPr lvl="1"/>
            <a:r>
              <a:rPr lang="en-US" dirty="0" smtClean="0"/>
              <a:t>Where you found the information</a:t>
            </a:r>
          </a:p>
          <a:p>
            <a:pPr lvl="1"/>
            <a:r>
              <a:rPr lang="en-US" dirty="0" smtClean="0"/>
              <a:t>What the code does/how the explanation applies/etc.</a:t>
            </a:r>
          </a:p>
          <a:p>
            <a:pPr lvl="1"/>
            <a:r>
              <a:rPr lang="en-US" dirty="0" smtClean="0"/>
              <a:t>Whether it was copied, adapted, or only provided inspiration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3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Objectives: The CIA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key objectives in computer security: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2"/>
            <a:r>
              <a:rPr lang="en-US" dirty="0" smtClean="0"/>
              <a:t>Data is not available to unauthorized persons/systems</a:t>
            </a:r>
          </a:p>
          <a:p>
            <a:pPr lvl="2"/>
            <a:r>
              <a:rPr lang="en-US" dirty="0" smtClean="0"/>
              <a:t>Users have control over their information and who sees it</a:t>
            </a:r>
            <a:endParaRPr lang="en-US" dirty="0"/>
          </a:p>
          <a:p>
            <a:pPr lvl="1"/>
            <a:r>
              <a:rPr lang="en-US" dirty="0" smtClean="0"/>
              <a:t>Integrity</a:t>
            </a:r>
          </a:p>
          <a:p>
            <a:pPr lvl="2"/>
            <a:r>
              <a:rPr lang="en-US" dirty="0" smtClean="0"/>
              <a:t>Accuracy and completeness of data is assured</a:t>
            </a:r>
          </a:p>
          <a:p>
            <a:pPr lvl="2"/>
            <a:r>
              <a:rPr lang="en-US" dirty="0" smtClean="0"/>
              <a:t>System performs functions unimpeded</a:t>
            </a:r>
            <a:endParaRPr lang="en-US" dirty="0"/>
          </a:p>
          <a:p>
            <a:pPr lvl="1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System, information, and means of access are</a:t>
            </a:r>
            <a:br>
              <a:rPr lang="en-US" dirty="0" smtClean="0"/>
            </a:br>
            <a:r>
              <a:rPr lang="en-US" dirty="0" smtClean="0"/>
              <a:t>kept in working order and function correctly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060187"/>
            <a:ext cx="4401444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96200" y="5475455"/>
            <a:ext cx="4172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Confidentiality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3552292">
            <a:off x="8602412" y="3678598"/>
            <a:ext cx="4172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Availability</a:t>
            </a:r>
          </a:p>
        </p:txBody>
      </p:sp>
      <p:sp>
        <p:nvSpPr>
          <p:cNvPr id="8" name="TextBox 7"/>
          <p:cNvSpPr txBox="1"/>
          <p:nvPr/>
        </p:nvSpPr>
        <p:spPr>
          <a:xfrm rot="18002088">
            <a:off x="6446279" y="3763738"/>
            <a:ext cx="4172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3"/>
                </a:solidFill>
              </a:rPr>
              <a:t>Integrity</a:t>
            </a:r>
            <a:endParaRPr lang="en-US" sz="2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</a:p>
          <a:p>
            <a:pPr lvl="1"/>
            <a:r>
              <a:rPr lang="en-US" dirty="0" smtClean="0"/>
              <a:t>Users and data can be verified to be genuine and therefore trusted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Actions (like security breaches and false data) </a:t>
            </a:r>
            <a:br>
              <a:rPr lang="en-US" dirty="0" smtClean="0"/>
            </a:br>
            <a:r>
              <a:rPr lang="en-US" dirty="0" smtClean="0"/>
              <a:t>can be traced to their source or origin </a:t>
            </a:r>
          </a:p>
          <a:p>
            <a:pPr lvl="2"/>
            <a:endParaRPr lang="en-US" dirty="0"/>
          </a:p>
          <a:p>
            <a:r>
              <a:rPr lang="en-US" dirty="0" smtClean="0"/>
              <a:t>Non-repudiation</a:t>
            </a:r>
          </a:p>
          <a:p>
            <a:pPr lvl="1"/>
            <a:r>
              <a:rPr lang="en-US" dirty="0" smtClean="0"/>
              <a:t>Users cannot deny their involvement in sending/receiving data</a:t>
            </a:r>
          </a:p>
          <a:p>
            <a:pPr lvl="1"/>
            <a:r>
              <a:rPr lang="en-US" dirty="0" smtClean="0"/>
              <a:t>Legal term; encompasses the system as a whole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96400" y="3710782"/>
            <a:ext cx="17526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Why does this matter?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0" y="3970218"/>
            <a:ext cx="2362200" cy="296982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304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for an Imperfect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protocols and systems can fail and be breached</a:t>
            </a:r>
          </a:p>
          <a:p>
            <a:r>
              <a:rPr lang="en-US" dirty="0" smtClean="0"/>
              <a:t>Security protocols and systems </a:t>
            </a:r>
            <a:r>
              <a:rPr lang="en-US" u="sng" dirty="0" smtClean="0"/>
              <a:t>will</a:t>
            </a:r>
            <a:r>
              <a:rPr lang="en-US" dirty="0" smtClean="0"/>
              <a:t> fail and be breached</a:t>
            </a:r>
          </a:p>
          <a:p>
            <a:endParaRPr lang="en-US" dirty="0" smtClean="0"/>
          </a:p>
          <a:p>
            <a:r>
              <a:rPr lang="en-US" dirty="0" smtClean="0"/>
              <a:t>Need to be able to trace failures and breaches to their source</a:t>
            </a:r>
            <a:endParaRPr lang="en-US" dirty="0"/>
          </a:p>
          <a:p>
            <a:pPr lvl="1"/>
            <a:r>
              <a:rPr lang="en-US" dirty="0" smtClean="0"/>
              <a:t>Origins and destinations of sent data</a:t>
            </a:r>
          </a:p>
          <a:p>
            <a:pPr lvl="1"/>
            <a:r>
              <a:rPr lang="en-US" dirty="0" smtClean="0"/>
              <a:t>Which users access what data and when</a:t>
            </a:r>
          </a:p>
          <a:p>
            <a:pPr lvl="1"/>
            <a:endParaRPr lang="en-US" dirty="0"/>
          </a:p>
          <a:p>
            <a:r>
              <a:rPr lang="en-US" dirty="0" smtClean="0"/>
              <a:t>Ideally, detect and report intrusion when it happens</a:t>
            </a:r>
            <a:br>
              <a:rPr lang="en-US" dirty="0" smtClean="0"/>
            </a:br>
            <a:r>
              <a:rPr lang="en-US" dirty="0" smtClean="0"/>
              <a:t>(instead of when someone notices a problem later)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51840" y="1569720"/>
            <a:ext cx="968756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261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Avenues of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systems have multiple avenues of attack</a:t>
            </a:r>
          </a:p>
          <a:p>
            <a:pPr lvl="1"/>
            <a:r>
              <a:rPr lang="en-US" dirty="0" smtClean="0"/>
              <a:t>Software</a:t>
            </a:r>
            <a:endParaRPr lang="en-US" dirty="0"/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Networks</a:t>
            </a:r>
            <a:endParaRPr lang="en-US" dirty="0"/>
          </a:p>
          <a:p>
            <a:pPr lvl="1"/>
            <a:r>
              <a:rPr lang="en-US" dirty="0" smtClean="0"/>
              <a:t>Physical</a:t>
            </a:r>
            <a:endParaRPr lang="en-US" dirty="0"/>
          </a:p>
          <a:p>
            <a:pPr lvl="1"/>
            <a:r>
              <a:rPr lang="en-US" dirty="0" smtClean="0"/>
              <a:t>Human/Social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Insider attack</a:t>
            </a:r>
          </a:p>
          <a:p>
            <a:pPr lvl="1"/>
            <a:r>
              <a:rPr lang="en-US" dirty="0" smtClean="0"/>
              <a:t>Passive attack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2293203"/>
            <a:ext cx="32004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“Acoustic </a:t>
            </a: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Side-Channel Attacks on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Printers”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0800" y="2667000"/>
            <a:ext cx="3048000" cy="91440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553200" y="3817203"/>
            <a:ext cx="30480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Phishing emails, phone scams, oversharing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08680" y="4018280"/>
            <a:ext cx="3200400" cy="166805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744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Security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each of the following examples measure up in terms of confidentiality, integrity, and availability?</a:t>
            </a:r>
          </a:p>
          <a:p>
            <a:r>
              <a:rPr lang="en-US" dirty="0" smtClean="0"/>
              <a:t>What avenues of attack are applicable for each?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Walls			Wax seals			Burner phones		Credit cards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1000" y="3886200"/>
            <a:ext cx="11031438" cy="2158842"/>
            <a:chOff x="381000" y="3597751"/>
            <a:chExt cx="11031438" cy="215884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42"/>
            <a:stretch/>
          </p:blipFill>
          <p:spPr>
            <a:xfrm>
              <a:off x="381000" y="3720942"/>
              <a:ext cx="2013373" cy="191246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3" t="4794" r="5023" b="3880"/>
            <a:stretch/>
          </p:blipFill>
          <p:spPr>
            <a:xfrm>
              <a:off x="3124200" y="3723324"/>
              <a:ext cx="1910080" cy="191007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47" r="10722"/>
            <a:stretch/>
          </p:blipFill>
          <p:spPr>
            <a:xfrm>
              <a:off x="5867400" y="3597751"/>
              <a:ext cx="2514600" cy="215884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047"/>
            <a:stretch/>
          </p:blipFill>
          <p:spPr>
            <a:xfrm>
              <a:off x="8915400" y="3720942"/>
              <a:ext cx="2497038" cy="19124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3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Security Tidbit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DEFCON Voting Machine Hacking Village</a:t>
            </a:r>
            <a:endParaRPr lang="en-US" dirty="0"/>
          </a:p>
          <a:p>
            <a:pPr lvl="1"/>
            <a:r>
              <a:rPr lang="en-US" dirty="0" smtClean="0"/>
              <a:t>25 </a:t>
            </a:r>
            <a:r>
              <a:rPr lang="en-US" dirty="0"/>
              <a:t>(paperless electronic) </a:t>
            </a:r>
            <a:r>
              <a:rPr lang="en-US" dirty="0" smtClean="0"/>
              <a:t>voting machines and 13 imitation websites were made available for physical probing and </a:t>
            </a:r>
            <a:r>
              <a:rPr lang="en-US" dirty="0"/>
              <a:t>hacking </a:t>
            </a:r>
            <a:r>
              <a:rPr lang="en-US" dirty="0" smtClean="0"/>
              <a:t>attempts</a:t>
            </a:r>
          </a:p>
          <a:p>
            <a:pPr lvl="1"/>
            <a:r>
              <a:rPr lang="en-US" dirty="0"/>
              <a:t>Problems: plain text password storage, expired certificates, easily-breakable physical locks, “password” as a password, etc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11-year-olds hacked the Florida website in under 15 minutes</a:t>
            </a:r>
          </a:p>
          <a:p>
            <a:pPr lvl="1"/>
            <a:r>
              <a:rPr lang="en-US" dirty="0" smtClean="0"/>
              <a:t>A 17-year-old took down the entire website by writing down the IP address and googling MySQL commands for five minutes</a:t>
            </a:r>
          </a:p>
          <a:p>
            <a:pPr lvl="1"/>
            <a:r>
              <a:rPr lang="en-US" dirty="0" smtClean="0"/>
              <a:t>Another hacker 	played gifs and music by uploading a Linux OS</a:t>
            </a:r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7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u="sng" dirty="0" smtClean="0"/>
              <a:t>will</a:t>
            </a:r>
            <a:r>
              <a:rPr lang="en-US" dirty="0" smtClean="0"/>
              <a:t> be meeting on Tuesday</a:t>
            </a:r>
          </a:p>
          <a:p>
            <a:pPr lvl="1"/>
            <a:r>
              <a:rPr lang="en-US" dirty="0" smtClean="0"/>
              <a:t>Enjoy the long weekend!</a:t>
            </a:r>
          </a:p>
          <a:p>
            <a:pPr lvl="1"/>
            <a:endParaRPr lang="en-US" dirty="0"/>
          </a:p>
          <a:p>
            <a:r>
              <a:rPr lang="en-US" dirty="0" smtClean="0"/>
              <a:t>Course website will update with a more detailed </a:t>
            </a:r>
            <a:br>
              <a:rPr lang="en-US" dirty="0" smtClean="0"/>
            </a:br>
            <a:r>
              <a:rPr lang="en-US" dirty="0" smtClean="0"/>
              <a:t>schedule of topics and assignment due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8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Penrose triangle (adapted from):</a:t>
            </a:r>
          </a:p>
          <a:p>
            <a:pPr lvl="1"/>
            <a:r>
              <a:rPr lang="en-US" sz="2000" dirty="0"/>
              <a:t>https://pixabay.com/en/optical-illusion-illusion-triangle-154081</a:t>
            </a:r>
            <a:r>
              <a:rPr lang="en-US" sz="2000" dirty="0" smtClean="0"/>
              <a:t>/</a:t>
            </a:r>
          </a:p>
          <a:p>
            <a:r>
              <a:rPr lang="en-US" sz="2400" dirty="0" smtClean="0"/>
              <a:t>Hadrian’s wall (adapted from):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smtClean="0"/>
              <a:t>commons.wikimedia.org/wiki/File:Hadrian%27s_wall_at_Greenhead_Lough.jpg</a:t>
            </a:r>
          </a:p>
          <a:p>
            <a:r>
              <a:rPr lang="en-US" sz="2400" dirty="0" smtClean="0"/>
              <a:t>Wax seal:</a:t>
            </a:r>
          </a:p>
          <a:p>
            <a:pPr lvl="1"/>
            <a:r>
              <a:rPr lang="en-US" sz="2000" dirty="0"/>
              <a:t>https://www.flickr.com/photos/artistmam/4245651173</a:t>
            </a:r>
            <a:r>
              <a:rPr lang="en-US" sz="2000" dirty="0" smtClean="0"/>
              <a:t>/</a:t>
            </a:r>
          </a:p>
          <a:p>
            <a:r>
              <a:rPr lang="en-US" sz="2400" dirty="0" smtClean="0"/>
              <a:t>Burner phone:</a:t>
            </a:r>
          </a:p>
          <a:p>
            <a:pPr lvl="1"/>
            <a:r>
              <a:rPr lang="en-US" sz="2000" dirty="0"/>
              <a:t>https://pixabay.com/en/nokia-1280-cell-phone-mobile-1502601/</a:t>
            </a:r>
          </a:p>
          <a:p>
            <a:r>
              <a:rPr lang="en-US" sz="2400" dirty="0" smtClean="0"/>
              <a:t>Credit card:</a:t>
            </a:r>
          </a:p>
          <a:p>
            <a:pPr lvl="1"/>
            <a:r>
              <a:rPr lang="en-US" sz="2000" dirty="0"/>
              <a:t>http://www.freestockphotos.biz/stockphoto/8210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16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Information and Syllabus</a:t>
            </a:r>
          </a:p>
          <a:p>
            <a:pPr lvl="1"/>
            <a:r>
              <a:rPr lang="en-US" dirty="0" smtClean="0"/>
              <a:t>Grading Scheme</a:t>
            </a:r>
          </a:p>
          <a:p>
            <a:pPr lvl="1"/>
            <a:r>
              <a:rPr lang="en-US" dirty="0" smtClean="0"/>
              <a:t>Academic Integrity</a:t>
            </a:r>
          </a:p>
          <a:p>
            <a:endParaRPr lang="en-US" dirty="0"/>
          </a:p>
          <a:p>
            <a:r>
              <a:rPr lang="en-US" dirty="0" smtClean="0"/>
              <a:t>Security Objectives</a:t>
            </a:r>
          </a:p>
          <a:p>
            <a:pPr lvl="1"/>
            <a:r>
              <a:rPr lang="en-US" dirty="0" smtClean="0"/>
              <a:t>CIA Triad</a:t>
            </a:r>
          </a:p>
          <a:p>
            <a:r>
              <a:rPr lang="en-US" dirty="0" smtClean="0"/>
              <a:t>Avenues of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Katherine Gibson</a:t>
            </a:r>
          </a:p>
          <a:p>
            <a:pPr lvl="1"/>
            <a:r>
              <a:rPr lang="en-US" sz="3200" dirty="0"/>
              <a:t>Education</a:t>
            </a:r>
          </a:p>
          <a:p>
            <a:pPr lvl="2"/>
            <a:r>
              <a:rPr lang="en-US" sz="2800" dirty="0"/>
              <a:t>BS in Computer Science, UMBC</a:t>
            </a:r>
          </a:p>
          <a:p>
            <a:pPr lvl="2"/>
            <a:r>
              <a:rPr lang="en-US" sz="2800" dirty="0"/>
              <a:t>MS &amp; PhD in CS, University of Pennsylvania</a:t>
            </a:r>
          </a:p>
          <a:p>
            <a:pPr lvl="1"/>
            <a:r>
              <a:rPr lang="en-US" sz="3200" dirty="0"/>
              <a:t>Likes</a:t>
            </a:r>
          </a:p>
          <a:p>
            <a:pPr lvl="2"/>
            <a:r>
              <a:rPr lang="en-US" sz="2800" dirty="0"/>
              <a:t>Dogs</a:t>
            </a:r>
          </a:p>
          <a:p>
            <a:pPr lvl="2"/>
            <a:r>
              <a:rPr lang="en-US" sz="2800" dirty="0"/>
              <a:t>Video Games</a:t>
            </a:r>
          </a:p>
          <a:p>
            <a:pPr lvl="2"/>
            <a:r>
              <a:rPr lang="en-US" sz="2800" dirty="0"/>
              <a:t>Nail polish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91200" y="3429000"/>
            <a:ext cx="487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kern="0" dirty="0" smtClean="0"/>
              <a:t>Favorite CS topics:</a:t>
            </a:r>
          </a:p>
          <a:p>
            <a:pPr lvl="2"/>
            <a:r>
              <a:rPr lang="en-US" sz="2800" kern="0" dirty="0" smtClean="0"/>
              <a:t>Pointers</a:t>
            </a:r>
          </a:p>
          <a:p>
            <a:pPr lvl="2"/>
            <a:r>
              <a:rPr lang="en-US" sz="2800" kern="0" dirty="0" err="1" smtClean="0"/>
              <a:t>Makefiles</a:t>
            </a:r>
            <a:endParaRPr lang="en-US" sz="2800" kern="0" dirty="0" smtClean="0"/>
          </a:p>
          <a:p>
            <a:pPr lvl="2"/>
            <a:r>
              <a:rPr lang="en-US" sz="2800" kern="0" dirty="0" smtClean="0"/>
              <a:t>Why Java sucks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51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 of Computer Security</a:t>
            </a:r>
          </a:p>
          <a:p>
            <a:pPr lvl="1"/>
            <a:r>
              <a:rPr lang="en-US" dirty="0" smtClean="0"/>
              <a:t>A broad overview of a variety of security topics</a:t>
            </a:r>
          </a:p>
          <a:p>
            <a:pPr lvl="2"/>
            <a:r>
              <a:rPr lang="en-US" sz="2600" dirty="0"/>
              <a:t>Threat, attack, and adversary models</a:t>
            </a:r>
          </a:p>
          <a:p>
            <a:pPr lvl="2"/>
            <a:r>
              <a:rPr lang="en-US" sz="2600" dirty="0"/>
              <a:t>Essentials of cryptography</a:t>
            </a:r>
          </a:p>
          <a:p>
            <a:pPr lvl="2"/>
            <a:r>
              <a:rPr lang="en-US" sz="2600" dirty="0"/>
              <a:t>Computing security models</a:t>
            </a:r>
          </a:p>
          <a:p>
            <a:pPr lvl="2"/>
            <a:r>
              <a:rPr lang="en-US" sz="2600" dirty="0"/>
              <a:t>Network and database security</a:t>
            </a:r>
          </a:p>
          <a:p>
            <a:pPr lvl="2"/>
            <a:r>
              <a:rPr lang="en-US" sz="2600" dirty="0"/>
              <a:t>Malware</a:t>
            </a:r>
          </a:p>
          <a:p>
            <a:pPr lvl="2"/>
            <a:r>
              <a:rPr lang="en-US" sz="2600" dirty="0"/>
              <a:t>Secure programming</a:t>
            </a:r>
          </a:p>
          <a:p>
            <a:pPr lvl="2"/>
            <a:r>
              <a:rPr lang="en-US" sz="2600" dirty="0"/>
              <a:t>OS security</a:t>
            </a:r>
          </a:p>
          <a:p>
            <a:pPr lvl="2"/>
            <a:r>
              <a:rPr lang="en-US" sz="2600" dirty="0"/>
              <a:t>Legal and ethical issues</a:t>
            </a:r>
          </a:p>
        </p:txBody>
      </p:sp>
    </p:spTree>
    <p:extLst>
      <p:ext uri="{BB962C8B-B14F-4D97-AF65-F5344CB8AC3E}">
        <p14:creationId xmlns:p14="http://schemas.microsoft.com/office/powerpoint/2010/main" val="395275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Blackboard</a:t>
            </a:r>
          </a:p>
          <a:p>
            <a:pPr lvl="1"/>
            <a:r>
              <a:rPr lang="en-US" dirty="0" smtClean="0"/>
              <a:t>For announcements, turning in assignments, receiving grades</a:t>
            </a:r>
          </a:p>
          <a:p>
            <a:pPr lvl="1"/>
            <a:r>
              <a:rPr lang="en-US" dirty="0" smtClean="0"/>
              <a:t>Has link to website and Piazza on sidebar</a:t>
            </a:r>
            <a:endParaRPr lang="en-US" dirty="0"/>
          </a:p>
          <a:p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Has information on schedule, assignments, exam info, office hours</a:t>
            </a:r>
          </a:p>
          <a:p>
            <a:pPr lvl="1"/>
            <a:r>
              <a:rPr lang="en-US" dirty="0" smtClean="0"/>
              <a:t>Where lecture slides will be posted</a:t>
            </a:r>
            <a:endParaRPr lang="en-US" dirty="0"/>
          </a:p>
          <a:p>
            <a:r>
              <a:rPr lang="en-US" dirty="0" smtClean="0"/>
              <a:t>Piazza</a:t>
            </a:r>
          </a:p>
          <a:p>
            <a:pPr lvl="1"/>
            <a:r>
              <a:rPr lang="en-US" dirty="0" smtClean="0"/>
              <a:t>For asking/answering questions, forming groups,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has</a:t>
            </a:r>
          </a:p>
          <a:p>
            <a:pPr lvl="1"/>
            <a:r>
              <a:rPr lang="en-US" dirty="0" smtClean="0"/>
              <a:t>4 Labs (100 points each)</a:t>
            </a:r>
          </a:p>
          <a:p>
            <a:pPr lvl="2"/>
            <a:r>
              <a:rPr lang="en-US" dirty="0" smtClean="0"/>
              <a:t>Large</a:t>
            </a:r>
            <a:r>
              <a:rPr lang="en-US" dirty="0"/>
              <a:t>, hands-on </a:t>
            </a:r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5 Homeworks (20 points each)</a:t>
            </a:r>
          </a:p>
          <a:p>
            <a:pPr lvl="2"/>
            <a:r>
              <a:rPr lang="en-US" dirty="0" smtClean="0"/>
              <a:t>Small, theory and application-based assignments</a:t>
            </a:r>
          </a:p>
          <a:p>
            <a:pPr lvl="1"/>
            <a:r>
              <a:rPr lang="en-US" dirty="0" smtClean="0"/>
              <a:t>5 Papers (10 points each)</a:t>
            </a:r>
          </a:p>
          <a:p>
            <a:pPr lvl="2"/>
            <a:r>
              <a:rPr lang="en-US" dirty="0" smtClean="0"/>
              <a:t>Short papers done in small groups</a:t>
            </a:r>
          </a:p>
          <a:p>
            <a:pPr lvl="2"/>
            <a:r>
              <a:rPr lang="en-US" dirty="0" smtClean="0"/>
              <a:t>Response papers, summary papers, etc.</a:t>
            </a:r>
          </a:p>
          <a:p>
            <a:pPr lvl="1"/>
            <a:r>
              <a:rPr lang="en-US" dirty="0" smtClean="0"/>
              <a:t>3 Exams (150 points each)</a:t>
            </a:r>
          </a:p>
          <a:p>
            <a:pPr lvl="2"/>
            <a:r>
              <a:rPr lang="en-US" dirty="0" smtClean="0"/>
              <a:t>Non-comprehensive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assignments will be submitted via Blackboard</a:t>
            </a:r>
          </a:p>
          <a:p>
            <a:endParaRPr lang="en-US" dirty="0"/>
          </a:p>
          <a:p>
            <a:r>
              <a:rPr lang="en-US" dirty="0" smtClean="0"/>
              <a:t>Assignments are due Wednesdays at midnight (11:59:59 PM)</a:t>
            </a:r>
          </a:p>
          <a:p>
            <a:r>
              <a:rPr lang="en-US" dirty="0" smtClean="0"/>
              <a:t>Late assignments receive a </a:t>
            </a:r>
            <a:r>
              <a:rPr lang="en-US" b="1" i="1" u="sng" dirty="0" smtClean="0"/>
              <a:t>zero</a:t>
            </a:r>
            <a:endParaRPr lang="en-US" dirty="0" smtClean="0"/>
          </a:p>
          <a:p>
            <a:r>
              <a:rPr lang="en-US" dirty="0" smtClean="0"/>
              <a:t>In other words, there are no late assignments</a:t>
            </a:r>
          </a:p>
          <a:p>
            <a:endParaRPr lang="en-US" dirty="0"/>
          </a:p>
          <a:p>
            <a:r>
              <a:rPr lang="en-US" dirty="0" smtClean="0"/>
              <a:t>Extensions may be granted, but only for </a:t>
            </a:r>
            <a:r>
              <a:rPr lang="en-US" u="sng" dirty="0" smtClean="0"/>
              <a:t>actual</a:t>
            </a:r>
            <a:r>
              <a:rPr lang="en-US" dirty="0" smtClean="0"/>
              <a:t> emergencies</a:t>
            </a:r>
          </a:p>
          <a:p>
            <a:pPr lvl="1"/>
            <a:r>
              <a:rPr lang="en-US" dirty="0" smtClean="0"/>
              <a:t>Submit early, submit 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9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copy someone else’s work</a:t>
            </a:r>
          </a:p>
          <a:p>
            <a:r>
              <a:rPr lang="en-US" dirty="0" smtClean="0"/>
              <a:t>Don’t leave your work unprotected</a:t>
            </a:r>
          </a:p>
          <a:p>
            <a:r>
              <a:rPr lang="en-US" dirty="0" smtClean="0"/>
              <a:t>Don’t post your code online</a:t>
            </a:r>
          </a:p>
          <a:p>
            <a:r>
              <a:rPr lang="en-US" dirty="0"/>
              <a:t>Don’t pay someone else to do your work</a:t>
            </a:r>
          </a:p>
          <a:p>
            <a:pPr lvl="1"/>
            <a:r>
              <a:rPr lang="en-US" dirty="0"/>
              <a:t>Automatic F in the course</a:t>
            </a:r>
          </a:p>
          <a:p>
            <a:pPr lvl="1"/>
            <a:endParaRPr lang="en-US" dirty="0"/>
          </a:p>
          <a:p>
            <a:r>
              <a:rPr lang="en-US" dirty="0" smtClean="0"/>
              <a:t>Come to office hours or Piazza for help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be stupid (please)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32990</TotalTime>
  <Words>697</Words>
  <Application>Microsoft Office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Today’s Topics</vt:lpstr>
      <vt:lpstr>Introductions</vt:lpstr>
      <vt:lpstr>What the Course is About</vt:lpstr>
      <vt:lpstr>Course Resources</vt:lpstr>
      <vt:lpstr>Grading Scheme</vt:lpstr>
      <vt:lpstr>Submission and Late Policy</vt:lpstr>
      <vt:lpstr>Academic Integrity</vt:lpstr>
      <vt:lpstr>General Rules</vt:lpstr>
      <vt:lpstr>Using Online Resources</vt:lpstr>
      <vt:lpstr>Introduction to Security</vt:lpstr>
      <vt:lpstr>Security Objectives: The CIA Triad</vt:lpstr>
      <vt:lpstr>Additional Objectives</vt:lpstr>
      <vt:lpstr>Accountability for an Imperfect World</vt:lpstr>
      <vt:lpstr>Avenues of Attack</vt:lpstr>
      <vt:lpstr>Exercise: Security Examples</vt:lpstr>
      <vt:lpstr>Daily Security Tidbit</vt:lpstr>
      <vt:lpstr>Announcements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629</cp:revision>
  <cp:lastPrinted>2009-04-22T19:24:48Z</cp:lastPrinted>
  <dcterms:created xsi:type="dcterms:W3CDTF">2013-08-18T19:22:46Z</dcterms:created>
  <dcterms:modified xsi:type="dcterms:W3CDTF">2018-09-18T07:09:05Z</dcterms:modified>
</cp:coreProperties>
</file>